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772A8E-D09F-47C0-BEDC-61198094FAFE}">
  <a:tblStyle styleId="{5A772A8E-D09F-47C0-BEDC-61198094FA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5" name="Google Shape;37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5" name="Google Shape;39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5" name="Google Shape;4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7" name="Google Shape;43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7" name="Google Shape;45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8" name="Google Shape;4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8" name="Google Shape;5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6" name="Google Shape;53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a8c50a034_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4" name="Google Shape;564;g10a8c50a034_6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10a8c50a034_6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0a8c50a034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6" name="Google Shape;586;g10a8c50a034_6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10a8c50a034_6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a8c50a034_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0" name="Google Shape;610;g10a8c50a034_6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1" name="Google Shape;611;g10a8c50a034_6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6" name="Google Shape;63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a8c50a034_4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10a8c50a034_4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g10a8c50a034_4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a8c50a034_4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g10a8c50a034_4_6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7" name="Google Shape;687;g10a8c50a034_4_6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23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5" name="Google Shape;7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6" name="Google Shape;7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7" name="Google Shape;73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a8c50a034_4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1" name="Google Shape;761;g10a8c50a034_4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2" name="Google Shape;762;g10a8c50a034_4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6" name="Google Shape;78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" name="Google Shape;78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a8c50a034_4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1" name="Google Shape;811;g10a8c50a034_4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2" name="Google Shape;812;g10a8c50a034_4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0a8c50a034_4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6" name="Google Shape;836;g10a8c50a034_4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" name="Google Shape;837;g10a8c50a034_4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온라인을 통하여 숙소 예약 전반에 걸친 사항들을 서비스들을 제공해주는 플랫폼이다.</a:t>
            </a:r>
            <a:endParaRPr/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0a8c50a034_4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6" name="Google Shape;856;g10a8c50a034_4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7" name="Google Shape;857;g10a8c50a034_4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0a8c50a034_4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1" name="Google Shape;881;g10a8c50a034_4_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2" name="Google Shape;882;g10a8c50a034_4_3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0a8c50a034_4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1" name="Google Shape;901;g10a8c50a034_4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g10a8c50a034_4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0a8c50a034_4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6" name="Google Shape;926;g10a8c50a034_4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g10a8c50a034_4_4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a8c50a034_4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6" name="Google Shape;946;g10a8c50a034_4_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7" name="Google Shape;947;g10a8c50a034_4_3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0a8c50a034_4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8" name="Google Shape;968;g10a8c50a034_4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9" name="Google Shape;969;g10a8c50a034_4_4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a8c50a034_4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9" name="Google Shape;989;g10a8c50a034_4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g10a8c50a034_4_4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0a8c50a034_4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4" name="Google Shape;1014;g10a8c50a034_4_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5" name="Google Shape;1015;g10a8c50a034_4_4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0a8c50a034_4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9" name="Google Shape;1039;g10a8c50a034_4_5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0" name="Google Shape;1040;g10a8c50a034_4_5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0a8c50a034_4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4" name="Google Shape;1064;g10a8c50a034_4_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g10a8c50a034_4_5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8c50a034_4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10a8c50a034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0a8c50a034_4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9" name="Google Shape;1089;g10a8c50a034_4_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0" name="Google Shape;1090;g10a8c50a034_4_5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0a8c50a034_4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4" name="Google Shape;1114;g10a8c50a034_4_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5" name="Google Shape;1115;g10a8c50a034_4_6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9" name="Google Shape;11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0" name="Google Shape;114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1" name="Google Shape;116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2" name="Google Shape;116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7" name="Google Shape;118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8" name="Google Shape;118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44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0a8c50a034_4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8" name="Google Shape;1208;g10a8c50a034_4_6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9" name="Google Shape;1209;g10a8c50a034_4_6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0a8c50a034_4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4" name="Google Shape;1234;g10a8c50a034_4_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5" name="Google Shape;1235;g10a8c50a034_4_7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0a8c50a034_4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0" name="Google Shape;1260;g10a8c50a034_4_7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1" name="Google Shape;1261;g10a8c50a034_4_7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5" name="Google Shape;128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6" name="Google Shape;1286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0" name="Google Shape;133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1" name="Google Shape;1331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5" name="Google Shape;32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3" name="Google Shape;3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2225" y="-1622425"/>
            <a:ext cx="4525963" cy="1097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0685808" y="1372898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588"/>
                </a:srgbClr>
              </a:gs>
              <a:gs pos="100000">
                <a:srgbClr val="004D86">
                  <a:alpha val="8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3777119" y="2171774"/>
            <a:ext cx="4567123" cy="1544598"/>
            <a:chOff x="4727516" y="2454138"/>
            <a:chExt cx="2748795" cy="1311204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4727516" y="3765342"/>
              <a:ext cx="2748795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13"/>
            <p:cNvSpPr txBox="1"/>
            <p:nvPr/>
          </p:nvSpPr>
          <p:spPr>
            <a:xfrm>
              <a:off x="5281703" y="2454138"/>
              <a:ext cx="1681981" cy="844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5900" b="1" dirty="0">
                  <a:solidFill>
                    <a:srgbClr val="3F3F3F"/>
                  </a:solidFill>
                </a:rPr>
                <a:t>신난다</a:t>
              </a:r>
              <a:endParaRPr sz="5900" b="1" dirty="0">
                <a:solidFill>
                  <a:srgbClr val="3F3F3F"/>
                </a:solidFill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2395880" y="3374682"/>
            <a:ext cx="7329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rgbClr val="3F3F3F"/>
                </a:solidFill>
              </a:rPr>
              <a:t>		      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숙박업 예약 결제 관리 플랫폼</a:t>
            </a:r>
            <a:endParaRPr sz="1800" b="0" i="0" u="none" strike="noStrike" cap="none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altLang="ko-KR" sz="2400" b="1" dirty="0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rgbClr val="3F3F3F"/>
                </a:solidFill>
              </a:rPr>
              <a:t>공공데이터 융합 자바/스프링</a:t>
            </a:r>
            <a:endParaRPr sz="2400" b="1" dirty="0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rgbClr val="3F3F3F"/>
                </a:solidFill>
              </a:rPr>
              <a:t>개발자 양성과정</a:t>
            </a:r>
            <a:endParaRPr sz="24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기능정의서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2"/>
          <p:cNvSpPr txBox="1"/>
          <p:nvPr/>
        </p:nvSpPr>
        <p:spPr>
          <a:xfrm>
            <a:off x="425825" y="2821299"/>
            <a:ext cx="8452500" cy="306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8974675" y="2838401"/>
            <a:ext cx="3097200" cy="30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툴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2"/>
                </a:solidFill>
              </a:rPr>
              <a:t>       </a:t>
            </a:r>
            <a:r>
              <a:rPr lang="ko-KR" sz="1800" b="1" dirty="0" err="1">
                <a:solidFill>
                  <a:schemeClr val="dk2"/>
                </a:solidFill>
              </a:rPr>
              <a:t>Google스프레드시트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dirty="0">
                <a:solidFill>
                  <a:schemeClr val="dk2"/>
                </a:solidFill>
              </a:rPr>
              <a:t>Google 스프레드시트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이용하여 팀원간 요구사항의 합을 바탕으로 </a:t>
            </a:r>
            <a:r>
              <a:rPr lang="ko-KR" sz="1800" b="1" dirty="0">
                <a:solidFill>
                  <a:schemeClr val="dk1"/>
                </a:solidFill>
              </a:rPr>
              <a:t>숙소 예약 플랫폼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프로젝트에 적용할 기능을 </a:t>
            </a:r>
            <a:br>
              <a:rPr lang="en-US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계층별로 정리함.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83" name="Google Shape;383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4" name="Google Shape;384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85" name="Google Shape;385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92" name="Google Shape;3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73" y="2821300"/>
            <a:ext cx="8452550" cy="30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640200" y="2132550"/>
            <a:ext cx="82185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8974683" y="2166723"/>
            <a:ext cx="30971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테이블정의서, 기능간 논리ERD, 물리ERD설계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3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논리/물리ERD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23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03" name="Google Shape;403;p23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4" name="Google Shape;404;p23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05" name="Google Shape;405;p23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3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3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3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12" name="Google Shape;4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99" y="2132550"/>
            <a:ext cx="8218450" cy="4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/>
          <p:nvPr/>
        </p:nvSpPr>
        <p:spPr>
          <a:xfrm>
            <a:off x="509600" y="2195425"/>
            <a:ext cx="8218500" cy="4375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4"/>
          <p:cNvSpPr txBox="1"/>
          <p:nvPr/>
        </p:nvSpPr>
        <p:spPr>
          <a:xfrm>
            <a:off x="488950" y="765175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9001633" y="2260198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>
                <a:solidFill>
                  <a:schemeClr val="dk1"/>
                </a:solidFill>
              </a:rPr>
              <a:t>예약</a:t>
            </a: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dk1"/>
                </a:solidFill>
              </a:rPr>
              <a:t>관리 </a:t>
            </a: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프로세스를 이해하고 이에 따라 필요한 테이블 작성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4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테이블정의서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24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23" name="Google Shape;423;p24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4" name="Google Shape;424;p24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25" name="Google Shape;425;p24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4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4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4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2" name="Google Shape;432;p24"/>
          <p:cNvSpPr/>
          <p:nvPr/>
        </p:nvSpPr>
        <p:spPr>
          <a:xfrm>
            <a:off x="8994954" y="5601290"/>
            <a:ext cx="3097200" cy="11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간의 관계도를 통하여 필요한 외래키를 추가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00" y="2195427"/>
            <a:ext cx="8218501" cy="4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3975" y="3732475"/>
            <a:ext cx="2992501" cy="1683424"/>
          </a:xfrm>
          <a:prstGeom prst="rect">
            <a:avLst/>
          </a:prstGeom>
          <a:noFill/>
          <a:ln>
            <a:noFill/>
          </a:ln>
          <a:effectLst>
            <a:outerShdw blurRad="57150" dist="19050" dir="264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/>
        </p:nvSpPr>
        <p:spPr>
          <a:xfrm>
            <a:off x="488950" y="765175"/>
            <a:ext cx="318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5"/>
          <p:cNvSpPr/>
          <p:nvPr/>
        </p:nvSpPr>
        <p:spPr>
          <a:xfrm>
            <a:off x="8974683" y="2166723"/>
            <a:ext cx="3097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Popup 양식 표준화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메뉴, 검색바, 표 등 색상 표준화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폰트 스타일, 크기, 굵기 표준화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아이콘 통일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디자인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25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44" name="Google Shape;444;p25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5" name="Google Shape;445;p25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46" name="Google Shape;446;p25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5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5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5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53" name="Google Shape;4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950" y="1955800"/>
            <a:ext cx="8460000" cy="468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454" name="Google Shape;4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50" y="1955799"/>
            <a:ext cx="8460001" cy="467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 txBox="1"/>
          <p:nvPr/>
        </p:nvSpPr>
        <p:spPr>
          <a:xfrm>
            <a:off x="488950" y="765175"/>
            <a:ext cx="319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6"/>
          <p:cNvSpPr/>
          <p:nvPr/>
        </p:nvSpPr>
        <p:spPr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체계적으로 관리하도록 설계 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6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개발 : </a:t>
            </a:r>
            <a:r>
              <a:rPr lang="ko-KR" sz="2400">
                <a:solidFill>
                  <a:schemeClr val="dk2"/>
                </a:solidFill>
              </a:rPr>
              <a:t>숙소 예약결제 플랫폼(신난다)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26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64" name="Google Shape;464;p26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5" name="Google Shape;465;p26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66" name="Google Shape;466;p26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3" name="Google Shape;473;p26"/>
          <p:cNvGrpSpPr/>
          <p:nvPr/>
        </p:nvGrpSpPr>
        <p:grpSpPr>
          <a:xfrm>
            <a:off x="1294614" y="2114381"/>
            <a:ext cx="7482674" cy="4504034"/>
            <a:chOff x="-6911050" y="-419703"/>
            <a:chExt cx="7680840" cy="4623316"/>
          </a:xfrm>
        </p:grpSpPr>
        <p:pic>
          <p:nvPicPr>
            <p:cNvPr id="474" name="Google Shape;47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911050" y="-419703"/>
              <a:ext cx="5241764" cy="46232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64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75" name="Google Shape;47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66660" y="-419687"/>
              <a:ext cx="2236450" cy="4623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64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7"/>
          <p:cNvSpPr txBox="1"/>
          <p:nvPr/>
        </p:nvSpPr>
        <p:spPr>
          <a:xfrm>
            <a:off x="488950" y="2234575"/>
            <a:ext cx="11633100" cy="4529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8740533" y="2713148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팀원 간 케이스별로 테스트 수행 후 오류 조치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: 테스트 케이스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27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86" name="Google Shape;486;p27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7" name="Google Shape;487;p27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88" name="Google Shape;488;p27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5" name="Google Shape;4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350" y="4331500"/>
            <a:ext cx="3510948" cy="2251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96" name="Google Shape;496;p27"/>
          <p:cNvSpPr txBox="1"/>
          <p:nvPr/>
        </p:nvSpPr>
        <p:spPr>
          <a:xfrm>
            <a:off x="673900" y="2813050"/>
            <a:ext cx="7594800" cy="446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>
                <a:solidFill>
                  <a:schemeClr val="dk2"/>
                </a:solidFill>
              </a:rPr>
              <a:t>회원이 숙소를 예약하고 사업자는 예약된 내역을 확인 할 수 있다.</a:t>
            </a:r>
            <a:endParaRPr sz="17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673900" y="3645975"/>
            <a:ext cx="9555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70C0"/>
                </a:solidFill>
              </a:rPr>
              <a:t>사업자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7"/>
          <p:cNvSpPr/>
          <p:nvPr/>
        </p:nvSpPr>
        <p:spPr>
          <a:xfrm>
            <a:off x="4266100" y="3645975"/>
            <a:ext cx="7458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70C0"/>
                </a:solidFill>
              </a:rPr>
              <a:t>회원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0225" y="4331500"/>
            <a:ext cx="3740224" cy="225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00" name="Google Shape;500;p27"/>
          <p:cNvSpPr/>
          <p:nvPr/>
        </p:nvSpPr>
        <p:spPr>
          <a:xfrm>
            <a:off x="750100" y="2139725"/>
            <a:ext cx="7458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상황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3850" y="4331500"/>
            <a:ext cx="3884424" cy="2251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02" name="Google Shape;502;p27"/>
          <p:cNvSpPr/>
          <p:nvPr/>
        </p:nvSpPr>
        <p:spPr>
          <a:xfrm>
            <a:off x="8103850" y="3641825"/>
            <a:ext cx="12321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70C0"/>
                </a:solidFill>
              </a:rPr>
              <a:t>리뷰 통계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9911" y="4332050"/>
            <a:ext cx="3740401" cy="224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04" name="Google Shape;50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826" y="4332050"/>
            <a:ext cx="3510001" cy="22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8375" y="4332056"/>
            <a:ext cx="3884399" cy="22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28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p28"/>
          <p:cNvGrpSpPr/>
          <p:nvPr/>
        </p:nvGrpSpPr>
        <p:grpSpPr>
          <a:xfrm>
            <a:off x="248888" y="5805488"/>
            <a:ext cx="5611812" cy="863600"/>
            <a:chOff x="655638" y="5805488"/>
            <a:chExt cx="5611812" cy="863600"/>
          </a:xfrm>
        </p:grpSpPr>
        <p:sp>
          <p:nvSpPr>
            <p:cNvPr id="514" name="Google Shape;514;p28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1676400" y="6015038"/>
              <a:ext cx="4591050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[계정] 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sz="1800" b="1">
                  <a:solidFill>
                    <a:srgbClr val="3F3F3F"/>
                  </a:solidFill>
                </a:rPr>
                <a:t>관리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자 로그인 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28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18" name="Google Shape;518;p28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8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8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8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8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8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28"/>
          <p:cNvGrpSpPr/>
          <p:nvPr/>
        </p:nvGrpSpPr>
        <p:grpSpPr>
          <a:xfrm>
            <a:off x="6119237" y="5805500"/>
            <a:ext cx="5759965" cy="863600"/>
            <a:chOff x="6172200" y="5805488"/>
            <a:chExt cx="5611813" cy="863600"/>
          </a:xfrm>
        </p:grpSpPr>
        <p:sp>
          <p:nvSpPr>
            <p:cNvPr id="526" name="Google Shape;526;p28"/>
            <p:cNvSpPr/>
            <p:nvPr/>
          </p:nvSpPr>
          <p:spPr>
            <a:xfrm>
              <a:off x="6172200" y="5805488"/>
              <a:ext cx="931863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6172200" y="6069013"/>
              <a:ext cx="931863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8"/>
            <p:cNvSpPr txBox="1"/>
            <p:nvPr/>
          </p:nvSpPr>
          <p:spPr>
            <a:xfrm>
              <a:off x="7194550" y="6015038"/>
              <a:ext cx="4589463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[계정] </a:t>
              </a:r>
              <a:r>
                <a:rPr lang="ko-KR" sz="1800" b="1">
                  <a:solidFill>
                    <a:srgbClr val="3F3F3F"/>
                  </a:solidFill>
                </a:rPr>
                <a:t>회원, 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회원가입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28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0" name="Google Shape;53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900" y="1740738"/>
            <a:ext cx="5760001" cy="3887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31" name="Google Shape;53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1475" y="1740750"/>
            <a:ext cx="5760001" cy="3887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32" name="Google Shape;5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00" y="1740637"/>
            <a:ext cx="5759999" cy="388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33" name="Google Shape;5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1470" y="1740638"/>
            <a:ext cx="5760000" cy="388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2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29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542" name="Google Shape;542;p2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[계정] </a:t>
              </a:r>
              <a:r>
                <a:rPr lang="ko-KR" sz="1800" b="1">
                  <a:solidFill>
                    <a:srgbClr val="3F3F3F"/>
                  </a:solidFill>
                </a:rPr>
                <a:t>비인증 계정 인증 후 활성화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" name="Google Shape;545;p29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546" name="Google Shape;546;p2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29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554" name="Google Shape;554;p29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9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[계정] 등록된 계정 이메일로 </a:t>
              </a:r>
              <a:r>
                <a:rPr lang="ko-KR" sz="1800" b="1">
                  <a:solidFill>
                    <a:srgbClr val="3F3F3F"/>
                  </a:solidFill>
                </a:rPr>
                <a:t>코드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발급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29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8" name="Google Shape;55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900" y="1949075"/>
            <a:ext cx="5792026" cy="3636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59" name="Google Shape;55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7450" y="2816287"/>
            <a:ext cx="5506350" cy="190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60" name="Google Shape;5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713" y="1966633"/>
            <a:ext cx="5792401" cy="36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6625" y="2834225"/>
            <a:ext cx="5508001" cy="19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30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70" name="Google Shape;570;p30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0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[공통] </a:t>
              </a:r>
              <a:r>
                <a:rPr lang="ko-KR" sz="1800" b="1">
                  <a:solidFill>
                    <a:srgbClr val="3F3F3F"/>
                  </a:solidFill>
                </a:rPr>
                <a:t>숙소검색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30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574" name="Google Shape;574;p3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2" name="Google Shape;5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5" y="1984613"/>
            <a:ext cx="540000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88" y="1984633"/>
            <a:ext cx="5399999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3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31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92" name="Google Shape;592;p3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[공통] </a:t>
              </a:r>
              <a:r>
                <a:rPr lang="ko-KR" sz="1800" b="1">
                  <a:solidFill>
                    <a:srgbClr val="3F3F3F"/>
                  </a:solidFill>
                </a:rPr>
                <a:t>숙소정보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31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596" name="Google Shape;596;p3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3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4" name="Google Shape;6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5" y="1984613"/>
            <a:ext cx="540000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88" y="1984633"/>
            <a:ext cx="539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25" y="1984621"/>
            <a:ext cx="539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700" y="1984626"/>
            <a:ext cx="5400002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0" y="0"/>
            <a:ext cx="12190414" cy="6858000"/>
            <a:chOff x="1" y="0"/>
            <a:chExt cx="12190413" cy="6858000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27125" y="0"/>
              <a:ext cx="11063287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/>
            <p:nvPr/>
          </p:nvSpPr>
          <p:spPr>
            <a:xfrm>
              <a:off x="1" y="0"/>
              <a:ext cx="12190413" cy="68580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21000">
                  <a:srgbClr val="007635"/>
                </a:gs>
                <a:gs pos="100000">
                  <a:srgbClr val="004D86">
                    <a:alpha val="3333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611205" y="476250"/>
            <a:ext cx="209991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목차안내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622300" y="1628775"/>
            <a:ext cx="109458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1820863" y="3155950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1833563" y="3992563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참여인원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>
            <a:off x="1833563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4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1844675" y="565150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4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구성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14"/>
          <p:cNvCxnSpPr/>
          <p:nvPr/>
        </p:nvCxnSpPr>
        <p:spPr>
          <a:xfrm>
            <a:off x="6308725" y="315595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4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제안/내용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>
            <a:off x="6321425" y="3995738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4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4"/>
          <p:cNvCxnSpPr/>
          <p:nvPr/>
        </p:nvCxnSpPr>
        <p:spPr>
          <a:xfrm>
            <a:off x="6357938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4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6962775" y="4498975"/>
            <a:ext cx="340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sz="2500">
                <a:solidFill>
                  <a:schemeClr val="lt1"/>
                </a:solidFill>
              </a:rPr>
              <a:t>진행 소감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3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5" name="Google Shape;615;p32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616" name="Google Shape;616;p3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2"/>
            <p:cNvSpPr txBox="1"/>
            <p:nvPr/>
          </p:nvSpPr>
          <p:spPr>
            <a:xfrm>
              <a:off x="1676400" y="59388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[공통] </a:t>
              </a:r>
              <a:r>
                <a:rPr lang="ko-KR" sz="1800" b="1">
                  <a:solidFill>
                    <a:srgbClr val="3F3F3F"/>
                  </a:solidFill>
                </a:rPr>
                <a:t>객실정보</a:t>
              </a:r>
              <a:endParaRPr sz="1800" b="1">
                <a:solidFill>
                  <a:srgbClr val="3F3F3F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rgbClr val="3F3F3F"/>
                  </a:solidFill>
                </a:rPr>
                <a:t>[회원] 객실예약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32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620" name="Google Shape;620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3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8" name="Google Shape;6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5" y="1984613"/>
            <a:ext cx="540000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88" y="1984633"/>
            <a:ext cx="539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25" y="1984621"/>
            <a:ext cx="539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700" y="1984626"/>
            <a:ext cx="5400002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935" y="1984625"/>
            <a:ext cx="5400000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6687" y="1984625"/>
            <a:ext cx="5400001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" name="Google Shape;641;p33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642" name="Google Shape;642;p3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[공통] 공지사항 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3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646" name="Google Shape;646;p3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33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4" name="Google Shape;65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3100" y="1739963"/>
            <a:ext cx="7269893" cy="40893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5" name="Google Shape;6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850" y="1739816"/>
            <a:ext cx="7268399" cy="40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3" name="Google Shape;663;p34"/>
          <p:cNvGrpSpPr/>
          <p:nvPr/>
        </p:nvGrpSpPr>
        <p:grpSpPr>
          <a:xfrm>
            <a:off x="209538" y="5805488"/>
            <a:ext cx="5611662" cy="863700"/>
            <a:chOff x="655638" y="5805488"/>
            <a:chExt cx="5611662" cy="863700"/>
          </a:xfrm>
        </p:grpSpPr>
        <p:sp>
          <p:nvSpPr>
            <p:cNvPr id="664" name="Google Shape;66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공통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Q&amp;A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게시판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34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668" name="Google Shape;66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34"/>
          <p:cNvGrpSpPr/>
          <p:nvPr/>
        </p:nvGrpSpPr>
        <p:grpSpPr>
          <a:xfrm>
            <a:off x="6207900" y="5805488"/>
            <a:ext cx="5611750" cy="863700"/>
            <a:chOff x="6172200" y="5805488"/>
            <a:chExt cx="5611750" cy="863700"/>
          </a:xfrm>
        </p:grpSpPr>
        <p:sp>
          <p:nvSpPr>
            <p:cNvPr id="676" name="Google Shape;676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공통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Q&amp;A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내용보기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34"/>
          <p:cNvSpPr/>
          <p:nvPr/>
        </p:nvSpPr>
        <p:spPr>
          <a:xfrm>
            <a:off x="8327021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0" name="Google Shape;68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8575" y="1754600"/>
            <a:ext cx="5760000" cy="360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81" name="Google Shape;68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550" y="1754600"/>
            <a:ext cx="5760000" cy="360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82" name="Google Shape;6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50" y="1754600"/>
            <a:ext cx="5760000" cy="356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575" y="1754601"/>
            <a:ext cx="5759978" cy="356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1" name="Google Shape;691;p35"/>
          <p:cNvGrpSpPr/>
          <p:nvPr/>
        </p:nvGrpSpPr>
        <p:grpSpPr>
          <a:xfrm>
            <a:off x="209538" y="5805488"/>
            <a:ext cx="5611662" cy="863700"/>
            <a:chOff x="655638" y="5805488"/>
            <a:chExt cx="5611662" cy="863700"/>
          </a:xfrm>
        </p:grpSpPr>
        <p:sp>
          <p:nvSpPr>
            <p:cNvPr id="692" name="Google Shape;692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Q&amp;A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800" b="1">
                  <a:solidFill>
                    <a:srgbClr val="3F3F3F"/>
                  </a:solidFill>
                </a:rPr>
                <a:t>새로 작성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35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696" name="Google Shape;696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35"/>
          <p:cNvGrpSpPr/>
          <p:nvPr/>
        </p:nvGrpSpPr>
        <p:grpSpPr>
          <a:xfrm>
            <a:off x="6207900" y="5805488"/>
            <a:ext cx="5611750" cy="863700"/>
            <a:chOff x="6172200" y="5805488"/>
            <a:chExt cx="5611750" cy="863700"/>
          </a:xfrm>
        </p:grpSpPr>
        <p:sp>
          <p:nvSpPr>
            <p:cNvPr id="704" name="Google Shape;704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Q&amp;A 내용 수정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p35"/>
          <p:cNvSpPr/>
          <p:nvPr/>
        </p:nvSpPr>
        <p:spPr>
          <a:xfrm>
            <a:off x="8327021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8" name="Google Shape;70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8575" y="1754600"/>
            <a:ext cx="5760000" cy="360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09" name="Google Shape;70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550" y="1754600"/>
            <a:ext cx="5760000" cy="360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10" name="Google Shape;7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50" y="1754600"/>
            <a:ext cx="5760000" cy="356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550" y="1754600"/>
            <a:ext cx="5759967" cy="356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8575" y="1754600"/>
            <a:ext cx="5759974" cy="356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36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36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721" name="Google Shape;721;p36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6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8" name="Google Shape;728;p36"/>
          <p:cNvSpPr/>
          <p:nvPr/>
        </p:nvSpPr>
        <p:spPr>
          <a:xfrm>
            <a:off x="5947271" y="35602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9" name="Google Shape;729;p36"/>
          <p:cNvGrpSpPr/>
          <p:nvPr/>
        </p:nvGrpSpPr>
        <p:grpSpPr>
          <a:xfrm>
            <a:off x="236307" y="5792100"/>
            <a:ext cx="11617825" cy="863700"/>
            <a:chOff x="655638" y="5805488"/>
            <a:chExt cx="5611662" cy="863700"/>
          </a:xfrm>
        </p:grpSpPr>
        <p:sp>
          <p:nvSpPr>
            <p:cNvPr id="730" name="Google Shape;730;p36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6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마이페이지 내 회원 정보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3" name="Google Shape;7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963" y="1563775"/>
            <a:ext cx="5642472" cy="3489722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5" y="1978400"/>
            <a:ext cx="5760000" cy="3557643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40" name="Google Shape;7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651" y="2015985"/>
            <a:ext cx="5760001" cy="3562415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1" name="Google Shape;741;p3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37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37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744" name="Google Shape;744;p37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7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PW 수정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37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748" name="Google Shape;748;p37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7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7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7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7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7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7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37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756" name="Google Shape;756;p37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7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회원정보 수정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8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38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6" name="Google Shape;766;p38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767" name="Google Shape;767;p38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8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PW 수정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38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771" name="Google Shape;771;p38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8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8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8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8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8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38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779" name="Google Shape;779;p38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8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회원정보 수정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2" name="Google Shape;7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5" y="2015963"/>
            <a:ext cx="5760001" cy="307809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83" name="Google Shape;7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650" y="2017239"/>
            <a:ext cx="5760000" cy="307553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25" y="1902490"/>
            <a:ext cx="5759998" cy="3729599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0" name="Google Shape;7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213" y="1885510"/>
            <a:ext cx="5619599" cy="3729600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1" name="Google Shape;791;p3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39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794" name="Google Shape;794;p3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작성한 QnA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39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798" name="Google Shape;798;p3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5" name="Google Shape;805;p39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806" name="Google Shape;806;p39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9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작성한 QnA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2083334"/>
            <a:ext cx="5760000" cy="3559441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5" name="Google Shape;8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50" y="2070810"/>
            <a:ext cx="5760001" cy="3571965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6" name="Google Shape;816;p4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8" name="Google Shape;818;p40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819" name="Google Shape;819;p40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0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결제한 금액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p40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823" name="Google Shape;823;p4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" name="Google Shape;830;p40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831" name="Google Shape;831;p40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0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서비스 이용 횟수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326" y="898000"/>
            <a:ext cx="4967774" cy="4821275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0" name="Google Shape;840;p4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p4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41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843" name="Google Shape;843;p4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41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851" name="Google Shape;851;p4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마이페이지 신규 문의 정보들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471504" y="765175"/>
            <a:ext cx="369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935675" y="2814000"/>
            <a:ext cx="4766700" cy="3911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887425" y="2167950"/>
            <a:ext cx="2337300" cy="69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</a:rPr>
              <a:t>예약관리 플랫폼이</a:t>
            </a: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란?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887425" y="2946800"/>
            <a:ext cx="46713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FF0000"/>
                </a:solidFill>
              </a:rPr>
              <a:t>고객 관리 시스템</a:t>
            </a:r>
            <a:r>
              <a:rPr lang="ko-KR" sz="15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-KR" sz="1500" dirty="0">
                <a:solidFill>
                  <a:srgbClr val="FF0000"/>
                </a:solidFill>
              </a:rPr>
              <a:t>일종</a:t>
            </a:r>
            <a:r>
              <a:rPr lang="ko-KR" sz="1500" dirty="0">
                <a:solidFill>
                  <a:schemeClr val="dk1"/>
                </a:solidFill>
              </a:rPr>
              <a:t>으로써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온라인을 통</a:t>
            </a:r>
            <a:r>
              <a:rPr lang="ko-KR" sz="1500" dirty="0">
                <a:solidFill>
                  <a:schemeClr val="dk1"/>
                </a:solidFill>
              </a:rPr>
              <a:t>해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00" dirty="0">
                <a:solidFill>
                  <a:schemeClr val="dk1"/>
                </a:solidFill>
              </a:rPr>
              <a:t>사업자와 소비자간 예약 및 결제를 중계하는 플랫폼 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시스템이</a:t>
            </a:r>
            <a:r>
              <a:rPr lang="ko-KR" sz="1500" dirty="0">
                <a:solidFill>
                  <a:schemeClr val="dk1"/>
                </a:solidFill>
              </a:rPr>
              <a:t>다. </a:t>
            </a:r>
            <a:endParaRPr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</a:rPr>
              <a:t>대표적인 숙박업 플랫폼으로 </a:t>
            </a:r>
            <a:r>
              <a:rPr lang="ko-KR" sz="1500" dirty="0" err="1">
                <a:solidFill>
                  <a:schemeClr val="dk1"/>
                </a:solidFill>
              </a:rPr>
              <a:t>야놀자</a:t>
            </a:r>
            <a:r>
              <a:rPr lang="ko-KR" sz="1500" dirty="0">
                <a:solidFill>
                  <a:schemeClr val="dk1"/>
                </a:solidFill>
              </a:rPr>
              <a:t>, </a:t>
            </a:r>
            <a:r>
              <a:rPr lang="ko-KR" sz="1500" dirty="0" err="1">
                <a:solidFill>
                  <a:schemeClr val="dk1"/>
                </a:solidFill>
              </a:rPr>
              <a:t>아고다</a:t>
            </a:r>
            <a:r>
              <a:rPr lang="ko-KR" sz="1500" dirty="0">
                <a:solidFill>
                  <a:schemeClr val="dk1"/>
                </a:solidFill>
              </a:rPr>
              <a:t> </a:t>
            </a:r>
            <a:endParaRPr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chemeClr val="dk1"/>
                </a:solidFill>
              </a:rPr>
              <a:t>부킹</a:t>
            </a:r>
            <a:r>
              <a:rPr lang="ko-KR" sz="1500" dirty="0">
                <a:solidFill>
                  <a:schemeClr val="dk1"/>
                </a:solidFill>
              </a:rPr>
              <a:t> </a:t>
            </a:r>
            <a:r>
              <a:rPr lang="ko-KR" sz="1500" dirty="0" err="1">
                <a:solidFill>
                  <a:schemeClr val="dk1"/>
                </a:solidFill>
              </a:rPr>
              <a:t>닷컴등이</a:t>
            </a:r>
            <a:r>
              <a:rPr lang="ko-KR" sz="1500" dirty="0">
                <a:solidFill>
                  <a:schemeClr val="dk1"/>
                </a:solidFill>
              </a:rPr>
              <a:t> 이런 시스템을 활용하고 있다.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</a:rPr>
              <a:t>또한 플랫폼 시스템은 숙박업에만 한정되지 않고 판매업, </a:t>
            </a:r>
            <a:r>
              <a:rPr lang="ko-KR" sz="1500" dirty="0" err="1">
                <a:solidFill>
                  <a:schemeClr val="dk1"/>
                </a:solidFill>
              </a:rPr>
              <a:t>금융업등</a:t>
            </a:r>
            <a:r>
              <a:rPr lang="ko-KR" sz="1500" dirty="0">
                <a:solidFill>
                  <a:schemeClr val="dk1"/>
                </a:solidFill>
              </a:rPr>
              <a:t> 다른 분야에서 예약, 주문, 결제, 금융거래, 고객관리 등에 활용된다.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 rot="5400000">
            <a:off x="8022431" y="-3548857"/>
            <a:ext cx="369888" cy="7969252"/>
            <a:chOff x="11783838" y="678527"/>
            <a:chExt cx="370105" cy="5198745"/>
          </a:xfrm>
        </p:grpSpPr>
        <p:sp>
          <p:nvSpPr>
            <p:cNvPr id="146" name="Google Shape;146;p15"/>
            <p:cNvSpPr/>
            <p:nvPr/>
          </p:nvSpPr>
          <p:spPr>
            <a:xfrm rot="-54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 rot="-54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 rot="-54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 rot="-54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5400000" flipH="1">
              <a:off x="11535489" y="2431613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rot="-54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 rot="-54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5"/>
          <p:cNvSpPr txBox="1"/>
          <p:nvPr/>
        </p:nvSpPr>
        <p:spPr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컴퓨터 온라인을 통하여 </a:t>
            </a:r>
            <a:r>
              <a:rPr lang="ko-KR" sz="2000">
                <a:solidFill>
                  <a:schemeClr val="dk2"/>
                </a:solidFill>
              </a:rPr>
              <a:t>고객 및 숙박 업체간 예약 결제를 중계하는 예약 관리 플랫폼이다.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5"/>
          <p:cNvGrpSpPr/>
          <p:nvPr/>
        </p:nvGrpSpPr>
        <p:grpSpPr>
          <a:xfrm>
            <a:off x="6686376" y="2259260"/>
            <a:ext cx="2066301" cy="1271338"/>
            <a:chOff x="6457776" y="2259260"/>
            <a:chExt cx="2066301" cy="1271338"/>
          </a:xfrm>
        </p:grpSpPr>
        <p:pic>
          <p:nvPicPr>
            <p:cNvPr id="155" name="Google Shape;155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56" name="Google Shape;156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point.1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계정 관리</a:t>
              </a: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0" name="Google Shape;160;p15"/>
          <p:cNvGrpSpPr/>
          <p:nvPr/>
        </p:nvGrpSpPr>
        <p:grpSpPr>
          <a:xfrm>
            <a:off x="6686376" y="3761823"/>
            <a:ext cx="2066301" cy="1271338"/>
            <a:chOff x="6457776" y="2259260"/>
            <a:chExt cx="2066301" cy="1271338"/>
          </a:xfrm>
        </p:grpSpPr>
        <p:pic>
          <p:nvPicPr>
            <p:cNvPr id="161" name="Google Shape;161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2" name="Google Shape;162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point.3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예약 관리</a:t>
              </a: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165" name="Google Shape;165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6" name="Google Shape;166;p15"/>
          <p:cNvGrpSpPr/>
          <p:nvPr/>
        </p:nvGrpSpPr>
        <p:grpSpPr>
          <a:xfrm>
            <a:off x="6686376" y="5267248"/>
            <a:ext cx="2066301" cy="1271338"/>
            <a:chOff x="6457776" y="2259260"/>
            <a:chExt cx="2066301" cy="1271338"/>
          </a:xfrm>
        </p:grpSpPr>
        <p:pic>
          <p:nvPicPr>
            <p:cNvPr id="167" name="Google Shape;167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8" name="Google Shape;168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point.5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통계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171" name="Google Shape;171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72" name="Google Shape;172;p15"/>
          <p:cNvGrpSpPr/>
          <p:nvPr/>
        </p:nvGrpSpPr>
        <p:grpSpPr>
          <a:xfrm>
            <a:off x="9018301" y="2259260"/>
            <a:ext cx="2066301" cy="1271338"/>
            <a:chOff x="6457776" y="2259260"/>
            <a:chExt cx="2066301" cy="1271338"/>
          </a:xfrm>
        </p:grpSpPr>
        <p:pic>
          <p:nvPicPr>
            <p:cNvPr id="173" name="Google Shape;173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74" name="Google Shape;174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point.2</a:t>
              </a:r>
              <a:endParaRPr sz="1600"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숙소 검색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177" name="Google Shape;177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78" name="Google Shape;178;p15"/>
          <p:cNvGrpSpPr/>
          <p:nvPr/>
        </p:nvGrpSpPr>
        <p:grpSpPr>
          <a:xfrm>
            <a:off x="9018301" y="3761823"/>
            <a:ext cx="2066301" cy="1271338"/>
            <a:chOff x="6457776" y="2259260"/>
            <a:chExt cx="2066301" cy="1271338"/>
          </a:xfrm>
        </p:grpSpPr>
        <p:pic>
          <p:nvPicPr>
            <p:cNvPr id="179" name="Google Shape;179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80" name="Google Shape;180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point.4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리뷰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183" name="Google Shape;183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99" y="2091028"/>
            <a:ext cx="5760000" cy="3551747"/>
          </a:xfrm>
          <a:prstGeom prst="rect">
            <a:avLst/>
          </a:prstGeom>
          <a:noFill/>
          <a:ln>
            <a:noFill/>
          </a:ln>
          <a:effectLst>
            <a:outerShdw blurRad="57150" dist="19050" dir="16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0" name="Google Shape;8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52" y="2080350"/>
            <a:ext cx="5760001" cy="3562424"/>
          </a:xfrm>
          <a:prstGeom prst="rect">
            <a:avLst/>
          </a:prstGeom>
          <a:noFill/>
          <a:ln>
            <a:noFill/>
          </a:ln>
          <a:effectLst>
            <a:outerShdw blurRad="57150" dist="19050" dir="16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1" name="Google Shape;861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" name="Google Shape;863;p42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864" name="Google Shape;864;p4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내 사업자 정보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p42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868" name="Google Shape;868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p42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876" name="Google Shape;876;p42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2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PW 변경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43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885" name="Google Shape;885;p4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정보 수정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8" name="Google Shape;8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201" y="1633139"/>
            <a:ext cx="5760001" cy="4009637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4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4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" name="Google Shape;891;p43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892" name="Google Shape;892;p4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2084216"/>
            <a:ext cx="5760001" cy="3554697"/>
          </a:xfrm>
          <a:prstGeom prst="rect">
            <a:avLst/>
          </a:prstGeom>
          <a:noFill/>
          <a:ln>
            <a:noFill/>
          </a:ln>
          <a:effectLst>
            <a:outerShdw blurRad="57150" dist="19050" dir="28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5" name="Google Shape;9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754" y="2091025"/>
            <a:ext cx="5742798" cy="3551750"/>
          </a:xfrm>
          <a:prstGeom prst="rect">
            <a:avLst/>
          </a:prstGeom>
          <a:noFill/>
          <a:ln>
            <a:noFill/>
          </a:ln>
          <a:effectLst>
            <a:outerShdw blurRad="57150" dist="19050" dir="28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6" name="Google Shape;906;p4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7" name="Google Shape;907;p4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" name="Google Shape;908;p44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09" name="Google Shape;909;p4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16;p4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917" name="Google Shape;917;p4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내 숙소 예약내역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" name="Google Shape;920;p44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921" name="Google Shape;921;p4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예약내역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761" y="1633150"/>
            <a:ext cx="6488492" cy="4009626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30" name="Google Shape;930;p45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931" name="Google Shape;931;p4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소유의 숙소 목록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4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4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6" name="Google Shape;936;p45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37" name="Google Shape;937;p4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2" y="2087150"/>
            <a:ext cx="5742801" cy="35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0" y="2079479"/>
            <a:ext cx="5742801" cy="3556520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51" name="Google Shape;9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262" y="2087150"/>
            <a:ext cx="5755289" cy="3548849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2" name="Google Shape;952;p4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3" name="Google Shape;953;p46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4" name="Google Shape;954;p46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55" name="Google Shape;955;p46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6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6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6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6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6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46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963" name="Google Shape;963;p46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6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숙소 정보 상세보기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1" y="2091926"/>
            <a:ext cx="5742802" cy="354407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72" name="Google Shape;9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750" y="2097821"/>
            <a:ext cx="5742799" cy="353817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3" name="Google Shape;973;p4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4" name="Google Shape;974;p47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" name="Google Shape;975;p47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76" name="Google Shape;976;p47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7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3" name="Google Shape;983;p47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984" name="Google Shape;984;p47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7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숙소 정보 상세보기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750" y="1481931"/>
            <a:ext cx="5742801" cy="415699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3" name="Google Shape;9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99" y="2089181"/>
            <a:ext cx="5742799" cy="355359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4" name="Google Shape;994;p48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48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6" name="Google Shape;996;p48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97" name="Google Shape;997;p48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005" name="Google Shape;1005;p48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8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문의받은 컴플레인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009" name="Google Shape;1009;p48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8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컴플레인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2110206"/>
            <a:ext cx="5742802" cy="3528719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8" name="Google Shape;10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37" y="936675"/>
            <a:ext cx="5531625" cy="4702251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4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0" name="Google Shape;1020;p4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1" name="Google Shape;1021;p49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022" name="Google Shape;1022;p4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49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030" name="Google Shape;1030;p4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내 숙소의 리뷰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49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034" name="Google Shape;1034;p49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9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컴플레인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66" y="2129875"/>
            <a:ext cx="5717934" cy="352872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3" name="Google Shape;10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25" y="982279"/>
            <a:ext cx="5531624" cy="465664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5" name="Google Shape;104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6" name="Google Shape;1046;p50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047" name="Google Shape;1047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50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055" name="Google Shape;1055;p50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0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내 사업자 문의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50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059" name="Google Shape;1059;p50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0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0" y="1642578"/>
            <a:ext cx="5717926" cy="4056922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8" name="Google Shape;10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27" y="1456835"/>
            <a:ext cx="5531624" cy="4182091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5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5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p51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072" name="Google Shape;1072;p5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9" name="Google Shape;1079;p51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080" name="Google Shape;1080;p5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작성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3" name="Google Shape;1083;p51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084" name="Google Shape;1084;p5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수정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/>
          <p:nvPr/>
        </p:nvSpPr>
        <p:spPr>
          <a:xfrm>
            <a:off x="8212700" y="1877800"/>
            <a:ext cx="3807600" cy="2073000"/>
          </a:xfrm>
          <a:prstGeom prst="roundRect">
            <a:avLst>
              <a:gd name="adj" fmla="val 7594"/>
            </a:avLst>
          </a:prstGeom>
          <a:solidFill>
            <a:srgbClr val="F3F3F3"/>
          </a:solidFill>
          <a:ln>
            <a:noFill/>
          </a:ln>
          <a:effectLst>
            <a:outerShdw blurRad="14288" dist="19050" dir="276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6"/>
          <p:cNvGrpSpPr/>
          <p:nvPr/>
        </p:nvGrpSpPr>
        <p:grpSpPr>
          <a:xfrm>
            <a:off x="9907650" y="2066575"/>
            <a:ext cx="2290700" cy="1695450"/>
            <a:chOff x="2118050" y="2020925"/>
            <a:chExt cx="2290700" cy="1695450"/>
          </a:xfrm>
        </p:grpSpPr>
        <p:sp>
          <p:nvSpPr>
            <p:cNvPr id="190" name="Google Shape;190;p16"/>
            <p:cNvSpPr txBox="1"/>
            <p:nvPr/>
          </p:nvSpPr>
          <p:spPr>
            <a:xfrm>
              <a:off x="2118050" y="2020925"/>
              <a:ext cx="16575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>
                  <a:solidFill>
                    <a:srgbClr val="262626"/>
                  </a:solidFill>
                </a:rPr>
                <a:t>김영후</a:t>
              </a:r>
              <a:endParaRPr sz="2000" b="1" i="0" u="none" strike="noStrike" cap="none">
                <a:solidFill>
                  <a:srgbClr val="262626"/>
                </a:solidFill>
              </a:endParaRPr>
            </a:p>
          </p:txBody>
        </p:sp>
        <p:cxnSp>
          <p:nvCxnSpPr>
            <p:cNvPr id="191" name="Google Shape;191;p16"/>
            <p:cNvCxnSpPr/>
            <p:nvPr/>
          </p:nvCxnSpPr>
          <p:spPr>
            <a:xfrm>
              <a:off x="2164088" y="2449550"/>
              <a:ext cx="92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2" name="Google Shape;192;p16"/>
            <p:cNvSpPr txBox="1"/>
            <p:nvPr/>
          </p:nvSpPr>
          <p:spPr>
            <a:xfrm>
              <a:off x="2170450" y="2554175"/>
              <a:ext cx="22383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담당업무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개발</a:t>
              </a:r>
              <a:endPara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담당파트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>
                  <a:solidFill>
                    <a:srgbClr val="262626"/>
                  </a:solidFill>
                </a:rPr>
                <a:t>공지사항,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회원가입, 리뷰,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컴플레인, 예약, 결제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262626"/>
                </a:solidFill>
              </a:endParaRPr>
            </a:p>
          </p:txBody>
        </p:sp>
      </p:grpSp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634" y="2004833"/>
            <a:ext cx="157801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/>
          <p:nvPr/>
        </p:nvSpPr>
        <p:spPr>
          <a:xfrm>
            <a:off x="4227050" y="1877800"/>
            <a:ext cx="3807600" cy="2073000"/>
          </a:xfrm>
          <a:prstGeom prst="roundRect">
            <a:avLst>
              <a:gd name="adj" fmla="val 7594"/>
            </a:avLst>
          </a:prstGeom>
          <a:solidFill>
            <a:srgbClr val="F3F3F3"/>
          </a:solidFill>
          <a:ln>
            <a:noFill/>
          </a:ln>
          <a:effectLst>
            <a:outerShdw blurRad="14288" dist="19050" dir="276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6"/>
          <p:cNvGrpSpPr/>
          <p:nvPr/>
        </p:nvGrpSpPr>
        <p:grpSpPr>
          <a:xfrm>
            <a:off x="5922000" y="2066575"/>
            <a:ext cx="2290700" cy="1695450"/>
            <a:chOff x="2118050" y="2020925"/>
            <a:chExt cx="2290700" cy="1695450"/>
          </a:xfrm>
        </p:grpSpPr>
        <p:sp>
          <p:nvSpPr>
            <p:cNvPr id="196" name="Google Shape;196;p16"/>
            <p:cNvSpPr txBox="1"/>
            <p:nvPr/>
          </p:nvSpPr>
          <p:spPr>
            <a:xfrm>
              <a:off x="2118050" y="2020925"/>
              <a:ext cx="16575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rgbClr val="262626"/>
                  </a:solidFill>
                </a:rPr>
                <a:t>이승준</a:t>
              </a:r>
              <a:endPara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" name="Google Shape;197;p16"/>
            <p:cNvCxnSpPr/>
            <p:nvPr/>
          </p:nvCxnSpPr>
          <p:spPr>
            <a:xfrm>
              <a:off x="2164088" y="2449550"/>
              <a:ext cx="92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8" name="Google Shape;198;p16"/>
            <p:cNvSpPr txBox="1"/>
            <p:nvPr/>
          </p:nvSpPr>
          <p:spPr>
            <a:xfrm>
              <a:off x="2170450" y="2554175"/>
              <a:ext cx="22383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담당업무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개발</a:t>
              </a:r>
              <a:endPara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담당파트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>
                  <a:solidFill>
                    <a:srgbClr val="262626"/>
                  </a:solidFill>
                </a:rPr>
                <a:t>사업자 정보,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통합 로그인, Q&amp;A,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사업자 회원가입,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 </a:t>
              </a:r>
              <a:endParaRPr>
                <a:solidFill>
                  <a:srgbClr val="262626"/>
                </a:solidFill>
              </a:endParaRPr>
            </a:p>
          </p:txBody>
        </p:sp>
      </p:grpSp>
      <p:pic>
        <p:nvPicPr>
          <p:cNvPr id="199" name="Google Shape;1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982" y="2004825"/>
            <a:ext cx="157801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6"/>
          <p:cNvSpPr/>
          <p:nvPr/>
        </p:nvSpPr>
        <p:spPr>
          <a:xfrm>
            <a:off x="6095200" y="4317950"/>
            <a:ext cx="3807600" cy="2073000"/>
          </a:xfrm>
          <a:prstGeom prst="roundRect">
            <a:avLst>
              <a:gd name="adj" fmla="val 7594"/>
            </a:avLst>
          </a:prstGeom>
          <a:solidFill>
            <a:srgbClr val="F3F3F3"/>
          </a:solidFill>
          <a:ln>
            <a:noFill/>
          </a:ln>
          <a:effectLst>
            <a:outerShdw blurRad="14288" dist="19050" dir="276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6"/>
          <p:cNvGrpSpPr/>
          <p:nvPr/>
        </p:nvGrpSpPr>
        <p:grpSpPr>
          <a:xfrm>
            <a:off x="7790150" y="4506725"/>
            <a:ext cx="2290700" cy="1695450"/>
            <a:chOff x="2118050" y="2020925"/>
            <a:chExt cx="2290700" cy="1695450"/>
          </a:xfrm>
        </p:grpSpPr>
        <p:sp>
          <p:nvSpPr>
            <p:cNvPr id="202" name="Google Shape;202;p16"/>
            <p:cNvSpPr txBox="1"/>
            <p:nvPr/>
          </p:nvSpPr>
          <p:spPr>
            <a:xfrm>
              <a:off x="2118050" y="2020925"/>
              <a:ext cx="16575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>
                  <a:solidFill>
                    <a:srgbClr val="262626"/>
                  </a:solidFill>
                </a:rPr>
                <a:t>유동진</a:t>
              </a:r>
              <a:endParaRPr sz="2000" b="1" i="0" u="none" strike="noStrike" cap="none">
                <a:solidFill>
                  <a:srgbClr val="262626"/>
                </a:solidFill>
              </a:endParaRPr>
            </a:p>
          </p:txBody>
        </p:sp>
        <p:cxnSp>
          <p:nvCxnSpPr>
            <p:cNvPr id="203" name="Google Shape;203;p16"/>
            <p:cNvCxnSpPr/>
            <p:nvPr/>
          </p:nvCxnSpPr>
          <p:spPr>
            <a:xfrm>
              <a:off x="2164088" y="2449550"/>
              <a:ext cx="92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4" name="Google Shape;204;p16"/>
            <p:cNvSpPr txBox="1"/>
            <p:nvPr/>
          </p:nvSpPr>
          <p:spPr>
            <a:xfrm>
              <a:off x="2170450" y="2554175"/>
              <a:ext cx="22383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담당업무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개발</a:t>
              </a:r>
              <a:endPara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담당파트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>
                  <a:solidFill>
                    <a:srgbClr val="262626"/>
                  </a:solidFill>
                </a:rPr>
                <a:t>회원 정보, Q&amp;A 작성, 리뷰 작성, 컴플레인 작성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	</a:t>
              </a:r>
              <a:endParaRPr>
                <a:solidFill>
                  <a:srgbClr val="262626"/>
                </a:solidFill>
              </a:endParaRPr>
            </a:p>
          </p:txBody>
        </p:sp>
      </p:grpSp>
      <p:pic>
        <p:nvPicPr>
          <p:cNvPr id="205" name="Google Shape;2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133" y="4454450"/>
            <a:ext cx="157801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/>
          <p:nvPr/>
        </p:nvSpPr>
        <p:spPr>
          <a:xfrm>
            <a:off x="2109550" y="4317950"/>
            <a:ext cx="3807600" cy="2073000"/>
          </a:xfrm>
          <a:prstGeom prst="roundRect">
            <a:avLst>
              <a:gd name="adj" fmla="val 7594"/>
            </a:avLst>
          </a:prstGeom>
          <a:solidFill>
            <a:srgbClr val="F3F3F3"/>
          </a:solidFill>
          <a:ln>
            <a:noFill/>
          </a:ln>
          <a:effectLst>
            <a:outerShdw blurRad="14288" dist="19050" dir="276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16"/>
          <p:cNvGrpSpPr/>
          <p:nvPr/>
        </p:nvGrpSpPr>
        <p:grpSpPr>
          <a:xfrm>
            <a:off x="3804500" y="4506725"/>
            <a:ext cx="2290700" cy="1695450"/>
            <a:chOff x="2118050" y="2020925"/>
            <a:chExt cx="2290700" cy="1695450"/>
          </a:xfrm>
        </p:grpSpPr>
        <p:sp>
          <p:nvSpPr>
            <p:cNvPr id="208" name="Google Shape;208;p16"/>
            <p:cNvSpPr txBox="1"/>
            <p:nvPr/>
          </p:nvSpPr>
          <p:spPr>
            <a:xfrm>
              <a:off x="2118050" y="2020925"/>
              <a:ext cx="16575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>
                  <a:solidFill>
                    <a:srgbClr val="262626"/>
                  </a:solidFill>
                </a:rPr>
                <a:t>윤경환</a:t>
              </a:r>
              <a:endParaRPr sz="2000" b="1" i="0" u="none" strike="noStrike" cap="none">
                <a:solidFill>
                  <a:srgbClr val="262626"/>
                </a:solidFill>
              </a:endParaRPr>
            </a:p>
          </p:txBody>
        </p:sp>
        <p:cxnSp>
          <p:nvCxnSpPr>
            <p:cNvPr id="209" name="Google Shape;209;p16"/>
            <p:cNvCxnSpPr/>
            <p:nvPr/>
          </p:nvCxnSpPr>
          <p:spPr>
            <a:xfrm>
              <a:off x="2164088" y="2449550"/>
              <a:ext cx="92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0" name="Google Shape;210;p16"/>
            <p:cNvSpPr txBox="1"/>
            <p:nvPr/>
          </p:nvSpPr>
          <p:spPr>
            <a:xfrm>
              <a:off x="2170450" y="2554175"/>
              <a:ext cx="22383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담당업무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개발</a:t>
              </a:r>
              <a:endPara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담당파트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>
                  <a:solidFill>
                    <a:srgbClr val="262626"/>
                  </a:solidFill>
                </a:rPr>
                <a:t>사업자 정보,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회원 관리, 사업자 관리,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관리자 관리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262626"/>
                </a:solidFill>
              </a:endParaRPr>
            </a:p>
          </p:txBody>
        </p:sp>
      </p:grpSp>
      <p:pic>
        <p:nvPicPr>
          <p:cNvPr id="211" name="Google Shape;2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6476" y="4454450"/>
            <a:ext cx="157801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참여인원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16"/>
          <p:cNvGrpSpPr/>
          <p:nvPr/>
        </p:nvGrpSpPr>
        <p:grpSpPr>
          <a:xfrm rot="5400000">
            <a:off x="8029474" y="-3538755"/>
            <a:ext cx="369979" cy="7967796"/>
            <a:chOff x="11783838" y="673349"/>
            <a:chExt cx="370201" cy="5198875"/>
          </a:xfrm>
        </p:grpSpPr>
        <p:sp>
          <p:nvSpPr>
            <p:cNvPr id="215" name="Google Shape;215;p16"/>
            <p:cNvSpPr/>
            <p:nvPr/>
          </p:nvSpPr>
          <p:spPr>
            <a:xfrm rot="-54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 rot="-54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 rot="-54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 rot="-54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 rot="-54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 rot="-54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 rot="-54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16"/>
          <p:cNvGrpSpPr/>
          <p:nvPr/>
        </p:nvGrpSpPr>
        <p:grpSpPr>
          <a:xfrm>
            <a:off x="241400" y="1877800"/>
            <a:ext cx="3985650" cy="2073000"/>
            <a:chOff x="423100" y="1789250"/>
            <a:chExt cx="3985650" cy="2073000"/>
          </a:xfrm>
        </p:grpSpPr>
        <p:sp>
          <p:nvSpPr>
            <p:cNvPr id="223" name="Google Shape;223;p16"/>
            <p:cNvSpPr/>
            <p:nvPr/>
          </p:nvSpPr>
          <p:spPr>
            <a:xfrm>
              <a:off x="423100" y="1789250"/>
              <a:ext cx="3807600" cy="2073000"/>
            </a:xfrm>
            <a:prstGeom prst="roundRect">
              <a:avLst>
                <a:gd name="adj" fmla="val 7594"/>
              </a:avLst>
            </a:prstGeom>
            <a:solidFill>
              <a:srgbClr val="F3F3F3"/>
            </a:solidFill>
            <a:ln>
              <a:noFill/>
            </a:ln>
            <a:effectLst>
              <a:outerShdw blurRad="14288" dist="19050" dir="2760000" algn="bl" rotWithShape="0">
                <a:srgbClr val="000000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16"/>
            <p:cNvGrpSpPr/>
            <p:nvPr/>
          </p:nvGrpSpPr>
          <p:grpSpPr>
            <a:xfrm>
              <a:off x="2118050" y="1978025"/>
              <a:ext cx="2290700" cy="1695450"/>
              <a:chOff x="2118050" y="2020925"/>
              <a:chExt cx="2290700" cy="1695450"/>
            </a:xfrm>
          </p:grpSpPr>
          <p:sp>
            <p:nvSpPr>
              <p:cNvPr id="225" name="Google Shape;225;p16"/>
              <p:cNvSpPr txBox="1"/>
              <p:nvPr/>
            </p:nvSpPr>
            <p:spPr>
              <a:xfrm>
                <a:off x="2118050" y="2020925"/>
                <a:ext cx="1657500" cy="33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1">
                    <a:solidFill>
                      <a:srgbClr val="262626"/>
                    </a:solidFill>
                  </a:rPr>
                  <a:t>이원희</a:t>
                </a:r>
                <a:endParaRPr sz="2000" b="1" i="0" u="none" strike="noStrike" cap="none">
                  <a:solidFill>
                    <a:srgbClr val="262626"/>
                  </a:solidFill>
                </a:endParaRPr>
              </a:p>
            </p:txBody>
          </p:sp>
          <p:cxnSp>
            <p:nvCxnSpPr>
              <p:cNvPr id="226" name="Google Shape;226;p16"/>
              <p:cNvCxnSpPr/>
              <p:nvPr/>
            </p:nvCxnSpPr>
            <p:spPr>
              <a:xfrm>
                <a:off x="2164088" y="2449550"/>
                <a:ext cx="9207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7" name="Google Shape;227;p16"/>
              <p:cNvSpPr txBox="1"/>
              <p:nvPr/>
            </p:nvSpPr>
            <p:spPr>
              <a:xfrm>
                <a:off x="2170450" y="2554175"/>
                <a:ext cx="2238300" cy="11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1" i="0" u="none" strike="noStrike" cap="none">
                    <a:solidFill>
                      <a:srgbClr val="262626"/>
                    </a:solidFill>
                  </a:rPr>
                  <a:t>담당업무 </a:t>
                </a:r>
                <a:r>
                  <a:rPr lang="ko-KR" sz="14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r>
                  <a:rPr lang="ko-KR">
                    <a:solidFill>
                      <a:srgbClr val="262626"/>
                    </a:solidFill>
                  </a:rPr>
                  <a:t>팀장, </a:t>
                </a:r>
                <a:r>
                  <a:rPr lang="ko-KR" sz="14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개발</a:t>
                </a:r>
                <a:endParaRPr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1" i="0" u="none" strike="noStrike" cap="none">
                    <a:solidFill>
                      <a:srgbClr val="262626"/>
                    </a:solidFill>
                  </a:rPr>
                  <a:t>담당파트 </a:t>
                </a:r>
                <a:r>
                  <a:rPr lang="ko-KR" sz="14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r>
                  <a:rPr lang="ko-KR">
                    <a:solidFill>
                      <a:srgbClr val="262626"/>
                    </a:solidFill>
                  </a:rPr>
                  <a:t>숙소 검색, 검색 옵션, 숙소 정보, 객실정보, 로그인 필터  </a:t>
                </a:r>
                <a:endParaRPr>
                  <a:solidFill>
                    <a:srgbClr val="262626"/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>
                    <a:solidFill>
                      <a:srgbClr val="262626"/>
                    </a:solidFill>
                  </a:rPr>
                  <a:t>	</a:t>
                </a:r>
                <a:endParaRPr>
                  <a:solidFill>
                    <a:srgbClr val="262626"/>
                  </a:solidFill>
                </a:endParaRPr>
              </a:p>
            </p:txBody>
          </p:sp>
        </p:grpSp>
        <p:pic>
          <p:nvPicPr>
            <p:cNvPr id="228" name="Google Shape;22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025" y="1916275"/>
              <a:ext cx="1578016" cy="1799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5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4" name="Google Shape;1094;p52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095" name="Google Shape;1095;p5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52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103" name="Google Shape;1103;p5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숙소 수입 그래프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6" name="Google Shape;1106;p52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107" name="Google Shape;1107;p52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2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이용 수수료 그래프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0" name="Google Shape;11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0" y="2045185"/>
            <a:ext cx="5717926" cy="3533466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11" name="Google Shape;111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26" y="2164886"/>
            <a:ext cx="5531625" cy="341376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50" y="2168575"/>
            <a:ext cx="5531625" cy="3406376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18" name="Google Shape;11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25" y="2164897"/>
            <a:ext cx="5531625" cy="3413753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9" name="Google Shape;1119;p5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0" name="Google Shape;1120;p5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1" name="Google Shape;1121;p53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122" name="Google Shape;1122;p5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53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130" name="Google Shape;1130;p5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컴플레인 빈도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3" name="Google Shape;1133;p53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134" name="Google Shape;1134;p53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3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리뷰 빈도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3" name="Google Shape;1143;p5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54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1145" name="Google Shape;1145;p5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2" name="Google Shape;1152;p54"/>
          <p:cNvGrpSpPr/>
          <p:nvPr/>
        </p:nvGrpSpPr>
        <p:grpSpPr>
          <a:xfrm>
            <a:off x="186301" y="5625375"/>
            <a:ext cx="11734731" cy="863700"/>
            <a:chOff x="6172200" y="5805488"/>
            <a:chExt cx="5611750" cy="863700"/>
          </a:xfrm>
        </p:grpSpPr>
        <p:sp>
          <p:nvSpPr>
            <p:cNvPr id="1153" name="Google Shape;1153;p5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회원 문의 상세보기, 답변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p54"/>
          <p:cNvSpPr/>
          <p:nvPr/>
        </p:nvSpPr>
        <p:spPr>
          <a:xfrm>
            <a:off x="2397746" y="3420293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7" name="Google Shape;11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00" y="1484998"/>
            <a:ext cx="5529598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073" y="1485008"/>
            <a:ext cx="5529601" cy="388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375" y="1729880"/>
            <a:ext cx="5605202" cy="35640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65" name="Google Shape;11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50" y="1803907"/>
            <a:ext cx="5605202" cy="346379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66" name="Google Shape;1166;p5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7" name="Google Shape;1167;p5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8" name="Google Shape;1168;p55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1169" name="Google Shape;1169;p5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p5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7" name="Google Shape;1177;p5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178" name="Google Shape;1178;p5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1" name="Google Shape;1181;p5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182" name="Google Shape;1182;p5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3" name="Google Shape;1183;p5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답변 작성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1" name="Google Shape;1191;p56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2" name="Google Shape;1192;p56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1193" name="Google Shape;1193;p56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6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6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6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6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6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6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56"/>
          <p:cNvGrpSpPr/>
          <p:nvPr/>
        </p:nvGrpSpPr>
        <p:grpSpPr>
          <a:xfrm>
            <a:off x="248930" y="5748800"/>
            <a:ext cx="11659357" cy="920400"/>
            <a:chOff x="655638" y="5748788"/>
            <a:chExt cx="5611666" cy="920400"/>
          </a:xfrm>
        </p:grpSpPr>
        <p:sp>
          <p:nvSpPr>
            <p:cNvPr id="1201" name="Google Shape;1201;p56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6"/>
            <p:cNvSpPr txBox="1"/>
            <p:nvPr/>
          </p:nvSpPr>
          <p:spPr>
            <a:xfrm>
              <a:off x="1676404" y="5748788"/>
              <a:ext cx="4590900" cy="8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[관리자] </a:t>
              </a:r>
              <a:r>
                <a:rPr lang="ko-KR" sz="1800" b="1">
                  <a:solidFill>
                    <a:srgbClr val="3F3F3F"/>
                  </a:solidFill>
                </a:rPr>
                <a:t>회원 리스트, 회원 활성화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4" name="Google Shape;12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00" y="1736328"/>
            <a:ext cx="5400002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2" y="1736333"/>
            <a:ext cx="5399999" cy="36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1809328"/>
            <a:ext cx="5605201" cy="3468446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12" name="Google Shape;12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375" y="1849374"/>
            <a:ext cx="5605201" cy="3468426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13" name="Google Shape;1213;p5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57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5" name="Google Shape;1215;p57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216" name="Google Shape;1216;p57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7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7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7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7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7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7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57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24" name="Google Shape;1224;p57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225" name="Google Shape;1225;p57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6" name="Google Shape;1226;p57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7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리스트, 사업자 승인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57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229" name="Google Shape;1229;p57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0" name="Google Shape;1230;p57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7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관리자 리스트, 직책 설정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37" y="1821475"/>
            <a:ext cx="5580964" cy="3456301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38" name="Google Shape;12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375" y="1840404"/>
            <a:ext cx="5605202" cy="3456295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39" name="Google Shape;1239;p58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0" name="Google Shape;1240;p58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1" name="Google Shape;1241;p58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242" name="Google Shape;1242;p58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8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8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8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8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8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8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9" name="Google Shape;1249;p58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0" name="Google Shape;1250;p58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251" name="Google Shape;1251;p58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8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연도별 수입 통계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58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255" name="Google Shape;1255;p58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8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연도별 회원 등록 및 탈퇴 통계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14" y="1821625"/>
            <a:ext cx="5605201" cy="3456000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64" name="Google Shape;12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600" y="1856967"/>
            <a:ext cx="5580975" cy="3448833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65" name="Google Shape;1265;p5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6" name="Google Shape;1266;p5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7" name="Google Shape;1267;p59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268" name="Google Shape;1268;p5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5" name="Google Shape;1275;p59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276" name="Google Shape;1276;p5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연도별 사업자 등록 통계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9" name="Google Shape;1279;p59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280" name="Google Shape;1280;p59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9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연도별 숙소등록 통계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9" name="Google Shape;1289;p60"/>
          <p:cNvSpPr txBox="1"/>
          <p:nvPr/>
        </p:nvSpPr>
        <p:spPr>
          <a:xfrm>
            <a:off x="488950" y="765175"/>
            <a:ext cx="567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</a:rPr>
              <a:t>팀 </a:t>
            </a: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ko-KR" sz="3600">
                <a:solidFill>
                  <a:srgbClr val="3F3F3F"/>
                </a:solidFill>
              </a:rPr>
              <a:t> 진행 소감</a:t>
            </a: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3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0" name="Google Shape;1290;p60"/>
          <p:cNvGrpSpPr/>
          <p:nvPr/>
        </p:nvGrpSpPr>
        <p:grpSpPr>
          <a:xfrm>
            <a:off x="819175" y="1396004"/>
            <a:ext cx="10414200" cy="1276240"/>
            <a:chOff x="819175" y="1700800"/>
            <a:chExt cx="10414200" cy="1436075"/>
          </a:xfrm>
        </p:grpSpPr>
        <p:sp>
          <p:nvSpPr>
            <p:cNvPr id="1291" name="Google Shape;1291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0"/>
            <p:cNvSpPr txBox="1"/>
            <p:nvPr/>
          </p:nvSpPr>
          <p:spPr>
            <a:xfrm>
              <a:off x="1163663" y="1811350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이원희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숙소 검색, 검색 옵션, 숙소 정보, 객실정보, 로그인 필터  </a:t>
              </a:r>
              <a:endParaRPr sz="1300">
                <a:solidFill>
                  <a:srgbClr val="262626"/>
                </a:solidFill>
              </a:endParaRPr>
            </a:p>
          </p:txBody>
        </p:sp>
        <p:sp>
          <p:nvSpPr>
            <p:cNvPr id="1293" name="Google Shape;1293;p60"/>
            <p:cNvSpPr txBox="1"/>
            <p:nvPr/>
          </p:nvSpPr>
          <p:spPr>
            <a:xfrm>
              <a:off x="1150949" y="2276475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200">
                  <a:solidFill>
                    <a:srgbClr val="262626"/>
                  </a:solidFill>
                </a:rPr>
                <a:t>학부에서 경험했던 팀 프로젝트와 달리 새로운 사람들과 처음 협업하면서 소중한 경험이 되었고 깃허브 콜라보레이션을 통해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효율적인 프로젝트 진행 방식을 알게 되어 좋습니다. 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4" name="Google Shape;1294;p60"/>
            <p:cNvCxnSpPr/>
            <p:nvPr/>
          </p:nvCxnSpPr>
          <p:spPr>
            <a:xfrm rot="10800000" flipH="1">
              <a:off x="1225225" y="2217834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95" name="Google Shape;1295;p60"/>
            <p:cNvSpPr/>
            <p:nvPr/>
          </p:nvSpPr>
          <p:spPr>
            <a:xfrm>
              <a:off x="1047750" y="1947863"/>
              <a:ext cx="96838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96" name="Google Shape;1296;p6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1297" name="Google Shape;1297;p6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4" name="Google Shape;1304;p60"/>
          <p:cNvGrpSpPr/>
          <p:nvPr/>
        </p:nvGrpSpPr>
        <p:grpSpPr>
          <a:xfrm>
            <a:off x="819175" y="2439204"/>
            <a:ext cx="10414200" cy="1276240"/>
            <a:chOff x="819175" y="1700800"/>
            <a:chExt cx="10414200" cy="1436075"/>
          </a:xfrm>
        </p:grpSpPr>
        <p:sp>
          <p:nvSpPr>
            <p:cNvPr id="1305" name="Google Shape;1305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0"/>
            <p:cNvSpPr txBox="1"/>
            <p:nvPr/>
          </p:nvSpPr>
          <p:spPr>
            <a:xfrm>
              <a:off x="1163663" y="1811350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이승준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사업자 정보, 통합 로그인, Q&amp;A, 사업자 회원가입,</a:t>
              </a:r>
              <a:endParaRPr sz="1300">
                <a:solidFill>
                  <a:srgbClr val="262626"/>
                </a:solidFill>
              </a:endParaRPr>
            </a:p>
          </p:txBody>
        </p:sp>
        <p:sp>
          <p:nvSpPr>
            <p:cNvPr id="1307" name="Google Shape;1307;p60"/>
            <p:cNvSpPr txBox="1"/>
            <p:nvPr/>
          </p:nvSpPr>
          <p:spPr>
            <a:xfrm>
              <a:off x="1150949" y="2276475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 서먹한 관계의 사람들과 프로젝트를 진행하는데 모두가 이러한 프로젝트 경험이 없어서 진행하는데 여러 어려움이 있었습니다.  하지만 모두 경험이 없기 때문에 더욱 더 많은 의견을 나눠볼 수 있었고, 제가 알지 못 했던 지식들과 프로젝트 진행방식을 배울 수 있어 좋습니다.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>
                <a:solidFill>
                  <a:srgbClr val="262626"/>
                </a:solidFill>
              </a:endParaRPr>
            </a:p>
          </p:txBody>
        </p:sp>
        <p:cxnSp>
          <p:nvCxnSpPr>
            <p:cNvPr id="1308" name="Google Shape;1308;p60"/>
            <p:cNvCxnSpPr/>
            <p:nvPr/>
          </p:nvCxnSpPr>
          <p:spPr>
            <a:xfrm rot="10800000" flipH="1">
              <a:off x="1216025" y="2264475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9" name="Google Shape;1309;p60"/>
            <p:cNvSpPr/>
            <p:nvPr/>
          </p:nvSpPr>
          <p:spPr>
            <a:xfrm>
              <a:off x="1047750" y="1947863"/>
              <a:ext cx="96900" cy="109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10" name="Google Shape;1310;p60"/>
          <p:cNvGrpSpPr/>
          <p:nvPr/>
        </p:nvGrpSpPr>
        <p:grpSpPr>
          <a:xfrm>
            <a:off x="819175" y="3505954"/>
            <a:ext cx="10414200" cy="1276240"/>
            <a:chOff x="819175" y="1700800"/>
            <a:chExt cx="10414200" cy="1436075"/>
          </a:xfrm>
        </p:grpSpPr>
        <p:sp>
          <p:nvSpPr>
            <p:cNvPr id="1311" name="Google Shape;1311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0"/>
            <p:cNvSpPr txBox="1"/>
            <p:nvPr/>
          </p:nvSpPr>
          <p:spPr>
            <a:xfrm>
              <a:off x="1163663" y="1811350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윤경환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사업자 정보, 회원 관리, 사업자 관리, 관리자 관리</a:t>
              </a:r>
              <a:endParaRPr sz="1300">
                <a:solidFill>
                  <a:srgbClr val="262626"/>
                </a:solidFill>
              </a:endParaRPr>
            </a:p>
          </p:txBody>
        </p:sp>
        <p:sp>
          <p:nvSpPr>
            <p:cNvPr id="1313" name="Google Shape;1313;p60"/>
            <p:cNvSpPr txBox="1"/>
            <p:nvPr/>
          </p:nvSpPr>
          <p:spPr>
            <a:xfrm>
              <a:off x="1150949" y="2276475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200">
                  <a:solidFill>
                    <a:srgbClr val="262626"/>
                  </a:solidFill>
                </a:rPr>
                <a:t>처음으로 팀 프로젝트를 진행 하는것이기 때문에 협업하는 과정에서 어려움을 있을까봐 걱정 되었지만 팀원들과 많은 소통을 통해 프로젝트 진행이 잘 이루어 지고 있어 생각보다 어렵지 않게 프로젝트를 하게 되어 좋습니다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4" name="Google Shape;1314;p60"/>
            <p:cNvCxnSpPr/>
            <p:nvPr/>
          </p:nvCxnSpPr>
          <p:spPr>
            <a:xfrm rot="10800000" flipH="1">
              <a:off x="1216025" y="2264475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5" name="Google Shape;1315;p60"/>
            <p:cNvSpPr/>
            <p:nvPr/>
          </p:nvSpPr>
          <p:spPr>
            <a:xfrm>
              <a:off x="1047750" y="1947863"/>
              <a:ext cx="96900" cy="109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16" name="Google Shape;1316;p60"/>
          <p:cNvGrpSpPr/>
          <p:nvPr/>
        </p:nvGrpSpPr>
        <p:grpSpPr>
          <a:xfrm>
            <a:off x="819175" y="4589979"/>
            <a:ext cx="10414200" cy="1123840"/>
            <a:chOff x="819175" y="1700800"/>
            <a:chExt cx="10414200" cy="1264589"/>
          </a:xfrm>
        </p:grpSpPr>
        <p:sp>
          <p:nvSpPr>
            <p:cNvPr id="1317" name="Google Shape;1317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0"/>
            <p:cNvSpPr txBox="1"/>
            <p:nvPr/>
          </p:nvSpPr>
          <p:spPr>
            <a:xfrm>
              <a:off x="1163663" y="1725607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유동진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회원 정보, Q&amp;A 작성, 리뷰 작성, 컴플레인 작성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0"/>
            <p:cNvSpPr txBox="1"/>
            <p:nvPr/>
          </p:nvSpPr>
          <p:spPr>
            <a:xfrm>
              <a:off x="1150949" y="2104989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200">
                  <a:solidFill>
                    <a:srgbClr val="262626"/>
                  </a:solidFill>
                </a:rPr>
                <a:t>팀 프로젝트를 처음으로 진행하면서 걱정이 되었지만 좋은 팀원들과 많은 의견을 나누면서 개인 프로젝트를 진행 할 때 보다 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더 재미와 흥미를 느꼈고, 개발중 해결이  어려웠던 부분은 팀원들에게 도움을 받으며 해결하면서 실력을 키울 수 있었으며 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이로인해 개발에 자신감을 갖게 되어 너무 좋습니다.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0" name="Google Shape;1320;p60"/>
            <p:cNvCxnSpPr/>
            <p:nvPr/>
          </p:nvCxnSpPr>
          <p:spPr>
            <a:xfrm rot="10800000" flipH="1">
              <a:off x="1208400" y="2132091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21" name="Google Shape;1321;p60"/>
            <p:cNvSpPr/>
            <p:nvPr/>
          </p:nvSpPr>
          <p:spPr>
            <a:xfrm>
              <a:off x="1047750" y="1947863"/>
              <a:ext cx="96900" cy="109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22" name="Google Shape;1322;p60"/>
          <p:cNvGrpSpPr/>
          <p:nvPr/>
        </p:nvGrpSpPr>
        <p:grpSpPr>
          <a:xfrm>
            <a:off x="819175" y="5665379"/>
            <a:ext cx="10414200" cy="1276240"/>
            <a:chOff x="819175" y="1700800"/>
            <a:chExt cx="10414200" cy="1436075"/>
          </a:xfrm>
        </p:grpSpPr>
        <p:sp>
          <p:nvSpPr>
            <p:cNvPr id="1323" name="Google Shape;1323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0"/>
            <p:cNvSpPr txBox="1"/>
            <p:nvPr/>
          </p:nvSpPr>
          <p:spPr>
            <a:xfrm>
              <a:off x="1163663" y="1811350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김영후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공지사항, 회원가입, 리뷰, 컴플레인, 예약, 결제</a:t>
              </a:r>
              <a:endParaRPr sz="1300">
                <a:solidFill>
                  <a:srgbClr val="262626"/>
                </a:solidFill>
              </a:endParaRPr>
            </a:p>
          </p:txBody>
        </p:sp>
        <p:sp>
          <p:nvSpPr>
            <p:cNvPr id="1325" name="Google Shape;1325;p60"/>
            <p:cNvSpPr txBox="1"/>
            <p:nvPr/>
          </p:nvSpPr>
          <p:spPr>
            <a:xfrm>
              <a:off x="1150949" y="2276475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 프로젝트를 진행하면서 의견이 충돌할 때도 있지만 저 포함 모두 적극적으로 조율하고 협업하여 각자 맡은 파트를 잘 수행했고 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좋은 결과물을 만들어 내는 것이 즐겁습니다.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6" name="Google Shape;1326;p60"/>
            <p:cNvCxnSpPr/>
            <p:nvPr/>
          </p:nvCxnSpPr>
          <p:spPr>
            <a:xfrm rot="10800000" flipH="1">
              <a:off x="1216025" y="2264475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27" name="Google Shape;1327;p60"/>
            <p:cNvSpPr/>
            <p:nvPr/>
          </p:nvSpPr>
          <p:spPr>
            <a:xfrm>
              <a:off x="1047750" y="1947863"/>
              <a:ext cx="96900" cy="109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61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588"/>
                </a:srgbClr>
              </a:gs>
              <a:gs pos="100000">
                <a:srgbClr val="004D86">
                  <a:alpha val="8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61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36" name="Google Shape;1336;p61"/>
          <p:cNvGrpSpPr/>
          <p:nvPr/>
        </p:nvGrpSpPr>
        <p:grpSpPr>
          <a:xfrm>
            <a:off x="4083042" y="2433635"/>
            <a:ext cx="4286416" cy="1282703"/>
            <a:chOff x="4363864" y="2676463"/>
            <a:chExt cx="3630900" cy="1088879"/>
          </a:xfrm>
        </p:grpSpPr>
        <p:cxnSp>
          <p:nvCxnSpPr>
            <p:cNvPr id="1337" name="Google Shape;1337;p61"/>
            <p:cNvCxnSpPr/>
            <p:nvPr/>
          </p:nvCxnSpPr>
          <p:spPr>
            <a:xfrm>
              <a:off x="4726947" y="3765342"/>
              <a:ext cx="2749964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1338" name="Google Shape;1338;p61"/>
            <p:cNvSpPr txBox="1"/>
            <p:nvPr/>
          </p:nvSpPr>
          <p:spPr>
            <a:xfrm>
              <a:off x="4363864" y="2676463"/>
              <a:ext cx="36309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ko-KR" sz="60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감사합니다.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488950" y="765175"/>
            <a:ext cx="332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프로젝트 기간 : 202</a:t>
            </a:r>
            <a:r>
              <a:rPr lang="ko-KR" sz="2000">
                <a:solidFill>
                  <a:schemeClr val="dk2"/>
                </a:solidFill>
              </a:rPr>
              <a:t>1</a:t>
            </a: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lang="ko-KR" sz="2000">
                <a:solidFill>
                  <a:schemeClr val="dk2"/>
                </a:solidFill>
              </a:rPr>
              <a:t>2</a:t>
            </a: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dk2"/>
                </a:solidFill>
              </a:rPr>
              <a:t>01</a:t>
            </a: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~ 202</a:t>
            </a:r>
            <a:r>
              <a:rPr lang="ko-KR" sz="2000">
                <a:solidFill>
                  <a:schemeClr val="dk2"/>
                </a:solidFill>
              </a:rPr>
              <a:t>2</a:t>
            </a: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-01-</a:t>
            </a:r>
            <a:r>
              <a:rPr lang="ko-KR" sz="2000">
                <a:solidFill>
                  <a:schemeClr val="dk2"/>
                </a:solidFill>
              </a:rPr>
              <a:t>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6" name="Google Shape;236;p17"/>
          <p:cNvGraphicFramePr/>
          <p:nvPr/>
        </p:nvGraphicFramePr>
        <p:xfrm>
          <a:off x="622300" y="2122488"/>
          <a:ext cx="10974475" cy="4330650"/>
        </p:xfrm>
        <a:graphic>
          <a:graphicData uri="http://schemas.openxmlformats.org/drawingml/2006/table">
            <a:tbl>
              <a:tblPr firstRow="1" bandRow="1">
                <a:noFill/>
                <a:tableStyleId>{5A772A8E-D09F-47C0-BEDC-61198094FAFE}</a:tableStyleId>
              </a:tblPr>
              <a:tblGrid>
                <a:gridCol w="121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제안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분석/설계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디자인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7" name="Google Shape;237;p17"/>
          <p:cNvSpPr/>
          <p:nvPr/>
        </p:nvSpPr>
        <p:spPr>
          <a:xfrm>
            <a:off x="1840925" y="2338376"/>
            <a:ext cx="15780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2700188" y="3067525"/>
            <a:ext cx="15780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7"/>
          <p:cNvSpPr/>
          <p:nvPr/>
        </p:nvSpPr>
        <p:spPr>
          <a:xfrm>
            <a:off x="7936475" y="3792525"/>
            <a:ext cx="24402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4278175" y="4557075"/>
            <a:ext cx="57438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2" name="Google Shape;242;p17"/>
          <p:cNvGrpSpPr/>
          <p:nvPr/>
        </p:nvGrpSpPr>
        <p:grpSpPr>
          <a:xfrm rot="5400000">
            <a:off x="8029575" y="-3548062"/>
            <a:ext cx="369889" cy="7967663"/>
            <a:chOff x="11783838" y="673349"/>
            <a:chExt cx="370105" cy="5198743"/>
          </a:xfrm>
        </p:grpSpPr>
        <p:sp>
          <p:nvSpPr>
            <p:cNvPr id="243" name="Google Shape;243;p17"/>
            <p:cNvSpPr/>
            <p:nvPr/>
          </p:nvSpPr>
          <p:spPr>
            <a:xfrm rot="-5400000" flipH="1">
              <a:off x="11536957" y="5255106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 rot="-5400000" flipH="1">
              <a:off x="11535921" y="4536253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 rot="-5400000" flipH="1">
              <a:off x="11536957" y="3817398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 rot="-5400000" flipH="1">
              <a:off x="11536957" y="3116154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 rot="-5400000" flipH="1">
              <a:off x="11535921" y="2421124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 rot="-5400000" flipH="1">
              <a:off x="11536957" y="1661873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 rot="-5400000" flipH="1">
              <a:off x="11536957" y="92023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구성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18"/>
          <p:cNvGrpSpPr/>
          <p:nvPr/>
        </p:nvGrpSpPr>
        <p:grpSpPr>
          <a:xfrm>
            <a:off x="622300" y="2174875"/>
            <a:ext cx="10872786" cy="3998913"/>
            <a:chOff x="694606" y="2174552"/>
            <a:chExt cx="10375900" cy="3998589"/>
          </a:xfrm>
        </p:grpSpPr>
        <p:sp>
          <p:nvSpPr>
            <p:cNvPr id="257" name="Google Shape;257;p18"/>
            <p:cNvSpPr txBox="1"/>
            <p:nvPr/>
          </p:nvSpPr>
          <p:spPr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제안 구분명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 툴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: Spring Tool Suite 4, MariaDB</a:t>
              </a:r>
              <a:br>
                <a:rPr lang="ko-KR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언어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: JAVA, SQL, XML</a:t>
              </a:r>
              <a:b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: jQuery, Javascript</a:t>
              </a:r>
              <a:b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프레임워크</a:t>
              </a:r>
              <a:b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Spring, MyBatis</a:t>
              </a:r>
              <a:br>
                <a:rPr lang="ko-KR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Library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: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Bootstrap4, Lombok, JSTL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p18"/>
          <p:cNvGrpSpPr/>
          <p:nvPr/>
        </p:nvGrpSpPr>
        <p:grpSpPr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62" name="Google Shape;262;p18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9" name="Google Shape;2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9"/>
          <p:cNvGrpSpPr/>
          <p:nvPr/>
        </p:nvGrpSpPr>
        <p:grpSpPr>
          <a:xfrm>
            <a:off x="622308" y="2174971"/>
            <a:ext cx="8556742" cy="3991117"/>
            <a:chOff x="694606" y="2174552"/>
            <a:chExt cx="8165610" cy="3990718"/>
          </a:xfrm>
        </p:grpSpPr>
        <p:sp>
          <p:nvSpPr>
            <p:cNvPr id="278" name="Google Shape;278;p19"/>
            <p:cNvSpPr txBox="1"/>
            <p:nvPr/>
          </p:nvSpPr>
          <p:spPr>
            <a:xfrm>
              <a:off x="742727" y="2597970"/>
              <a:ext cx="4766700" cy="3567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694606" y="2174552"/>
              <a:ext cx="2164800" cy="3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제안 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34318" y="2968302"/>
              <a:ext cx="4575300" cy="25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계정 관리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>
                  <a:solidFill>
                    <a:schemeClr val="dk1"/>
                  </a:solidFill>
                </a:rPr>
                <a:t>숙소 검색</a:t>
              </a:r>
              <a:endParaRPr sz="2000">
                <a:solidFill>
                  <a:schemeClr val="dk1"/>
                </a:solidFill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sz="2000">
                  <a:solidFill>
                    <a:schemeClr val="dk1"/>
                  </a:solidFill>
                </a:rPr>
                <a:t>예약 관리</a:t>
              </a:r>
              <a:endParaRPr sz="2000">
                <a:solidFill>
                  <a:schemeClr val="dk1"/>
                </a:solidFill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sz="2000">
                  <a:solidFill>
                    <a:schemeClr val="dk1"/>
                  </a:solidFill>
                </a:rPr>
                <a:t>리뷰</a:t>
              </a:r>
              <a:endParaRPr sz="2000">
                <a:solidFill>
                  <a:schemeClr val="dk1"/>
                </a:solidFill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통계</a:t>
              </a: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102716" y="4222313"/>
              <a:ext cx="7575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19"/>
          <p:cNvSpPr txBox="1"/>
          <p:nvPr/>
        </p:nvSpPr>
        <p:spPr>
          <a:xfrm>
            <a:off x="488950" y="765175"/>
            <a:ext cx="356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제안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19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284" name="Google Shape;284;p19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5" name="Google Shape;285;p19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286" name="Google Shape;286;p19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" name="Google Shape;293;p19"/>
          <p:cNvGrpSpPr/>
          <p:nvPr/>
        </p:nvGrpSpPr>
        <p:grpSpPr>
          <a:xfrm>
            <a:off x="6914976" y="1934560"/>
            <a:ext cx="2066301" cy="1271338"/>
            <a:chOff x="6457776" y="2259260"/>
            <a:chExt cx="2066301" cy="1271338"/>
          </a:xfrm>
        </p:grpSpPr>
        <p:pic>
          <p:nvPicPr>
            <p:cNvPr id="294" name="Google Shape;294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95" name="Google Shape;295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point.1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계정 관리</a:t>
              </a: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8" name="Google Shape;298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9" name="Google Shape;299;p19"/>
          <p:cNvGrpSpPr/>
          <p:nvPr/>
        </p:nvGrpSpPr>
        <p:grpSpPr>
          <a:xfrm>
            <a:off x="6914976" y="3437123"/>
            <a:ext cx="2066301" cy="1271338"/>
            <a:chOff x="6457776" y="2259260"/>
            <a:chExt cx="2066301" cy="1271338"/>
          </a:xfrm>
        </p:grpSpPr>
        <p:pic>
          <p:nvPicPr>
            <p:cNvPr id="300" name="Google Shape;300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01" name="Google Shape;301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point.3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예약 관리</a:t>
              </a: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304" name="Google Shape;304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5" name="Google Shape;305;p19"/>
          <p:cNvGrpSpPr/>
          <p:nvPr/>
        </p:nvGrpSpPr>
        <p:grpSpPr>
          <a:xfrm>
            <a:off x="6914976" y="4942548"/>
            <a:ext cx="2066301" cy="1271338"/>
            <a:chOff x="6457776" y="2259260"/>
            <a:chExt cx="2066301" cy="1271338"/>
          </a:xfrm>
        </p:grpSpPr>
        <p:pic>
          <p:nvPicPr>
            <p:cNvPr id="306" name="Google Shape;306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07" name="Google Shape;307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point.5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통계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310" name="Google Shape;310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1" name="Google Shape;311;p19"/>
          <p:cNvGrpSpPr/>
          <p:nvPr/>
        </p:nvGrpSpPr>
        <p:grpSpPr>
          <a:xfrm>
            <a:off x="9246901" y="1934560"/>
            <a:ext cx="2066301" cy="1271338"/>
            <a:chOff x="6457776" y="2259260"/>
            <a:chExt cx="2066301" cy="1271338"/>
          </a:xfrm>
        </p:grpSpPr>
        <p:pic>
          <p:nvPicPr>
            <p:cNvPr id="312" name="Google Shape;312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13" name="Google Shape;313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point.2</a:t>
              </a:r>
              <a:endParaRPr sz="1600"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숙소 검색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316" name="Google Shape;316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7" name="Google Shape;317;p19"/>
          <p:cNvGrpSpPr/>
          <p:nvPr/>
        </p:nvGrpSpPr>
        <p:grpSpPr>
          <a:xfrm>
            <a:off x="9246901" y="3437123"/>
            <a:ext cx="2066301" cy="1271338"/>
            <a:chOff x="6457776" y="2259260"/>
            <a:chExt cx="2066301" cy="1271338"/>
          </a:xfrm>
        </p:grpSpPr>
        <p:pic>
          <p:nvPicPr>
            <p:cNvPr id="318" name="Google Shape;318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19" name="Google Shape;319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point.4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리뷰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322" name="Google Shape;322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/>
          <p:nvPr/>
        </p:nvSpPr>
        <p:spPr>
          <a:xfrm>
            <a:off x="8974683" y="2182197"/>
            <a:ext cx="30972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툴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2"/>
                </a:solidFill>
              </a:rPr>
              <a:t>Google 프레젠테이션</a:t>
            </a:r>
            <a:endParaRPr sz="1800" dirty="0">
              <a:solidFill>
                <a:schemeClr val="dk2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</a:rPr>
              <a:t>예약 관리 플랫폼을 구현하기 위해 </a:t>
            </a:r>
            <a:br>
              <a:rPr lang="en-US" altLang="ko-KR" sz="1800" b="1" dirty="0">
                <a:solidFill>
                  <a:schemeClr val="dk1"/>
                </a:solidFill>
              </a:rPr>
            </a:br>
            <a:r>
              <a:rPr lang="ko-KR" sz="1800" b="1" dirty="0">
                <a:solidFill>
                  <a:schemeClr val="dk2"/>
                </a:solidFill>
              </a:rPr>
              <a:t>Google 프레젠테이션</a:t>
            </a:r>
            <a:r>
              <a:rPr lang="ko-KR" sz="1800" b="1" dirty="0">
                <a:solidFill>
                  <a:schemeClr val="dk1"/>
                </a:solidFill>
              </a:rPr>
              <a:t>을 이용하여 팀원간 </a:t>
            </a:r>
            <a:br>
              <a:rPr lang="en-US" altLang="ko-KR" sz="1800" b="1" dirty="0">
                <a:solidFill>
                  <a:schemeClr val="dk1"/>
                </a:solidFill>
              </a:rPr>
            </a:br>
            <a:r>
              <a:rPr lang="ko-KR" sz="1800" b="1" dirty="0">
                <a:solidFill>
                  <a:schemeClr val="dk1"/>
                </a:solidFill>
              </a:rPr>
              <a:t>기능별 파트</a:t>
            </a:r>
            <a:r>
              <a:rPr lang="ko-KR" altLang="en-US" sz="1800" b="1" dirty="0">
                <a:solidFill>
                  <a:schemeClr val="dk1"/>
                </a:solidFill>
              </a:rPr>
              <a:t>를</a:t>
            </a:r>
            <a:r>
              <a:rPr lang="ko-KR" sz="1800" b="1" dirty="0">
                <a:solidFill>
                  <a:schemeClr val="dk1"/>
                </a:solidFill>
              </a:rPr>
              <a:t> 나누어 프로토타입의 기본 화면을 구성함.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509600" y="2132550"/>
            <a:ext cx="83688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509588" y="1651000"/>
            <a:ext cx="7739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화면 기획서 (프로토 타입)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0"/>
          <p:cNvGrpSpPr/>
          <p:nvPr/>
        </p:nvGrpSpPr>
        <p:grpSpPr>
          <a:xfrm>
            <a:off x="0" y="-4763"/>
            <a:ext cx="12192013" cy="625500"/>
            <a:chOff x="0" y="-4763"/>
            <a:chExt cx="12192013" cy="625500"/>
          </a:xfrm>
        </p:grpSpPr>
        <p:sp>
          <p:nvSpPr>
            <p:cNvPr id="333" name="Google Shape;333;p20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4" name="Google Shape;334;p20"/>
            <p:cNvGrpSpPr/>
            <p:nvPr/>
          </p:nvGrpSpPr>
          <p:grpSpPr>
            <a:xfrm rot="5400000">
              <a:off x="8022443" y="-3548833"/>
              <a:ext cx="369978" cy="7969162"/>
              <a:chOff x="11783835" y="678528"/>
              <a:chExt cx="370200" cy="5198748"/>
            </a:xfrm>
          </p:grpSpPr>
          <p:sp>
            <p:nvSpPr>
              <p:cNvPr id="335" name="Google Shape;335;p20"/>
              <p:cNvSpPr/>
              <p:nvPr/>
            </p:nvSpPr>
            <p:spPr>
              <a:xfrm rot="-5400000" flipH="1">
                <a:off x="11537085" y="5260326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 rot="-5400000" flipH="1">
                <a:off x="11536035" y="4541630"/>
                <a:ext cx="8658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 rot="-5400000" flipH="1">
                <a:off x="11537085" y="3822904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 rot="-5400000" flipH="1">
                <a:off x="11537085" y="3120763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 rot="-5400000" flipH="1">
                <a:off x="11535585" y="2431513"/>
                <a:ext cx="866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0"/>
              <p:cNvSpPr/>
              <p:nvPr/>
            </p:nvSpPr>
            <p:spPr>
              <a:xfrm rot="-5400000" flipH="1">
                <a:off x="11537085" y="1666772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 rot="-5400000" flipH="1">
                <a:off x="11537085" y="925278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2" name="Google Shape;342;p20"/>
          <p:cNvGrpSpPr/>
          <p:nvPr/>
        </p:nvGrpSpPr>
        <p:grpSpPr>
          <a:xfrm>
            <a:off x="533900" y="2195444"/>
            <a:ext cx="8344500" cy="4560648"/>
            <a:chOff x="-1679925" y="6755850"/>
            <a:chExt cx="8344500" cy="4589100"/>
          </a:xfrm>
        </p:grpSpPr>
        <p:sp>
          <p:nvSpPr>
            <p:cNvPr id="343" name="Google Shape;343;p20"/>
            <p:cNvSpPr/>
            <p:nvPr/>
          </p:nvSpPr>
          <p:spPr>
            <a:xfrm>
              <a:off x="-1679925" y="6755850"/>
              <a:ext cx="8344500" cy="45891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-1679925" y="6755850"/>
              <a:ext cx="8344500" cy="6255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-1572175" y="6838650"/>
              <a:ext cx="954300" cy="4599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logo</a:t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2166775" y="6838650"/>
              <a:ext cx="3097200" cy="4599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[Q&amp;A], [공지사항], …</a:t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5640025" y="6838650"/>
              <a:ext cx="954300" cy="4599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로그인</a:t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080175" y="8088250"/>
              <a:ext cx="2292600" cy="4599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검색바</a:t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-1679925" y="10407450"/>
              <a:ext cx="8344500" cy="7293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Top5 숙소 목록</a:t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-1679925" y="9442025"/>
              <a:ext cx="8344500" cy="7293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지역별숙소 목록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509600" y="2132550"/>
            <a:ext cx="83688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8974683" y="2166722"/>
            <a:ext cx="309718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툴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2"/>
                </a:solidFill>
              </a:rPr>
              <a:t>Google 스프레드시트</a:t>
            </a:r>
            <a:endParaRPr sz="1800">
              <a:solidFill>
                <a:schemeClr val="dk2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>
                <a:solidFill>
                  <a:schemeClr val="dk2"/>
                </a:solidFill>
              </a:rPr>
              <a:t>Google 스프레드시트</a:t>
            </a:r>
            <a:r>
              <a:rPr lang="ko-KR" sz="1800" b="1">
                <a:solidFill>
                  <a:schemeClr val="dk1"/>
                </a:solidFill>
              </a:rPr>
              <a:t>를</a:t>
            </a: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사용하여 </a:t>
            </a:r>
            <a:r>
              <a:rPr lang="ko-KR" sz="1800" b="1">
                <a:solidFill>
                  <a:schemeClr val="dk1"/>
                </a:solidFill>
              </a:rPr>
              <a:t>숙소 예약 플랫폼</a:t>
            </a: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정리함.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1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요구사항 정의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21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61" name="Google Shape;361;p21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2" name="Google Shape;362;p21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63" name="Google Shape;363;p21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0" name="Google Shape;370;p21"/>
          <p:cNvGrpSpPr/>
          <p:nvPr/>
        </p:nvGrpSpPr>
        <p:grpSpPr>
          <a:xfrm>
            <a:off x="509314" y="2132455"/>
            <a:ext cx="8368615" cy="4623157"/>
            <a:chOff x="413923" y="2470920"/>
            <a:chExt cx="6780050" cy="3655826"/>
          </a:xfrm>
        </p:grpSpPr>
        <p:pic>
          <p:nvPicPr>
            <p:cNvPr id="371" name="Google Shape;37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923" y="2470920"/>
              <a:ext cx="3465050" cy="365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78973" y="2470920"/>
              <a:ext cx="3315000" cy="36405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1701</Words>
  <Application>Microsoft Office PowerPoint</Application>
  <PresentationFormat>사용자 지정</PresentationFormat>
  <Paragraphs>693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이원희</cp:lastModifiedBy>
  <cp:revision>6</cp:revision>
  <dcterms:modified xsi:type="dcterms:W3CDTF">2022-01-06T09:01:23Z</dcterms:modified>
</cp:coreProperties>
</file>